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10"/>
  </p:notesMasterIdLst>
  <p:handoutMasterIdLst>
    <p:handoutMasterId r:id="rId11"/>
  </p:handoutMasterIdLst>
  <p:sldIdLst>
    <p:sldId id="290" r:id="rId3"/>
    <p:sldId id="296" r:id="rId4"/>
    <p:sldId id="297" r:id="rId5"/>
    <p:sldId id="295" r:id="rId6"/>
    <p:sldId id="292" r:id="rId7"/>
    <p:sldId id="298" r:id="rId8"/>
    <p:sldId id="299" r:id="rId9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66BECA2-8D62-4037-B608-DB118B09D213}">
          <p14:sldIdLst>
            <p14:sldId id="290"/>
            <p14:sldId id="296"/>
            <p14:sldId id="297"/>
            <p14:sldId id="295"/>
            <p14:sldId id="292"/>
            <p14:sldId id="298"/>
            <p14:sldId id="29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68A0"/>
    <a:srgbClr val="0B6399"/>
    <a:srgbClr val="095381"/>
    <a:srgbClr val="08476E"/>
    <a:srgbClr val="063856"/>
    <a:srgbClr val="052A41"/>
    <a:srgbClr val="042336"/>
    <a:srgbClr val="073C5C"/>
    <a:srgbClr val="0D71AF"/>
    <a:srgbClr val="0B5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911" autoAdjust="0"/>
    <p:restoredTop sz="94660"/>
  </p:normalViewPr>
  <p:slideViewPr>
    <p:cSldViewPr snapToGrid="0">
      <p:cViewPr varScale="1">
        <p:scale>
          <a:sx n="45" d="100"/>
          <a:sy n="45" d="100"/>
        </p:scale>
        <p:origin x="-752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6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756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r">
              <a:defRPr sz="1200"/>
            </a:lvl1pPr>
          </a:lstStyle>
          <a:p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7547"/>
            <a:ext cx="2984871" cy="50275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l">
              <a:defRPr sz="1200"/>
            </a:lvl1pPr>
          </a:lstStyle>
          <a:p>
            <a:r>
              <a:rPr lang="en-IE" smtClean="0"/>
              <a:t>Challenge 1 Slide Deck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8" y="9517547"/>
            <a:ext cx="2984871" cy="50275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r">
              <a:defRPr sz="1200"/>
            </a:lvl1pPr>
          </a:lstStyle>
          <a:p>
            <a:fld id="{84E3DF36-F8F3-4E77-B055-02C59D12B7B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13110762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215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215"/>
          </a:xfrm>
          <a:prstGeom prst="rect">
            <a:avLst/>
          </a:prstGeom>
        </p:spPr>
        <p:txBody>
          <a:bodyPr vert="horz" lIns="92007" tIns="46003" rIns="92007" bIns="46003" rtlCol="0"/>
          <a:lstStyle>
            <a:lvl1pPr algn="r">
              <a:defRPr sz="1200"/>
            </a:lvl1pPr>
          </a:lstStyle>
          <a:p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1863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07" tIns="46003" rIns="92007" bIns="46003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2220"/>
            <a:ext cx="5510530" cy="3945742"/>
          </a:xfrm>
          <a:prstGeom prst="rect">
            <a:avLst/>
          </a:prstGeom>
        </p:spPr>
        <p:txBody>
          <a:bodyPr vert="horz" lIns="92007" tIns="46003" rIns="92007" bIns="4600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8086"/>
            <a:ext cx="2984871" cy="50221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l">
              <a:defRPr sz="1200"/>
            </a:lvl1pPr>
          </a:lstStyle>
          <a:p>
            <a:r>
              <a:rPr lang="en-IE" smtClean="0"/>
              <a:t>Challenge 1 Slide Deck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8086"/>
            <a:ext cx="2984871" cy="502215"/>
          </a:xfrm>
          <a:prstGeom prst="rect">
            <a:avLst/>
          </a:prstGeom>
        </p:spPr>
        <p:txBody>
          <a:bodyPr vert="horz" lIns="92007" tIns="46003" rIns="92007" bIns="46003" rtlCol="0" anchor="b"/>
          <a:lstStyle>
            <a:lvl1pPr algn="r">
              <a:defRPr sz="1200"/>
            </a:lvl1pPr>
          </a:lstStyle>
          <a:p>
            <a:fld id="{2CDC02FE-4EA9-4A4A-98E0-2C94EBED086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08469052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8150" y="1252538"/>
            <a:ext cx="6011863" cy="33829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06658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8150" y="1252538"/>
            <a:ext cx="6011863" cy="33829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18302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8150" y="1252538"/>
            <a:ext cx="6011863" cy="33829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F4878-A6A5-4B9B-9403-D2A365E209F0}" type="slidenum">
              <a:rPr lang="en-IE" smtClean="0"/>
              <a:t>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BMAP Induction Briefing - Lite</a:t>
            </a:r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06658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03503-0F2E-4BFA-902E-D11A13510BA2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74481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2EDF9-11F8-4082-81E9-0EE062D2260B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57253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4B68B-2C87-440D-B9D5-921DD0AA0FBA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6548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904-7CF2-40F2-8D32-CEC8C03E4123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52208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2C467-AB44-4517-92CD-8302358EF7AE}" type="datetime1">
              <a:rPr lang="en-IE" smtClean="0"/>
              <a:t>05/10/17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  <p:pic>
        <p:nvPicPr>
          <p:cNvPr id="8" name="Picture 7" descr="instituteSML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12" y="6025556"/>
            <a:ext cx="689288" cy="73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825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9008-6C83-4098-93C3-9ACF5E97D589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402948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DF927-4442-48E5-B18B-27ED6452E2E6}" type="datetime1">
              <a:rPr lang="en-IE" smtClean="0"/>
              <a:t>05/10/17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2344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7F069-C2A3-4564-9B78-EB0560AC06CB}" type="datetime1">
              <a:rPr lang="en-IE" smtClean="0"/>
              <a:t>05/10/17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50855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5E19-B405-4482-9764-0ACEF5E238A1}" type="datetime1">
              <a:rPr lang="en-IE" smtClean="0"/>
              <a:t>05/10/17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376373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0E95A-E34D-4395-92F1-8E01563C82EF}" type="datetime1">
              <a:rPr lang="en-IE" smtClean="0"/>
              <a:t>05/10/17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  <p:pic>
        <p:nvPicPr>
          <p:cNvPr id="6" name="Picture 5" descr="instituteSML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12" y="5990433"/>
            <a:ext cx="689288" cy="73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8287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7C82D-2B1A-45D7-BB91-35AC72040896}" type="datetime1">
              <a:rPr lang="en-IE" smtClean="0"/>
              <a:t>05/10/17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61219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025F1-7201-40C7-A0E8-217B109FCBBC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77423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AA36-2582-4541-826F-279915128461}" type="datetime1">
              <a:rPr lang="en-IE" smtClean="0"/>
              <a:t>05/10/17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726989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728C5-53F1-48BF-9763-BFBCD1DB67E4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739715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A1C03-5500-4968-A417-0D4F2CD4D6D1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3C495-30A3-4213-80C5-A9B163BA702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81589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DBB4B-7D70-44AF-92AC-AD5CB5E8C6CD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50680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DA9F-BC9F-40F0-AD6F-8708A0517256}" type="datetime1">
              <a:rPr lang="en-IE" smtClean="0"/>
              <a:t>05/10/17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47098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7D3AD-F3E6-45B6-967A-5BCD285BC5CE}" type="datetime1">
              <a:rPr lang="en-IE" smtClean="0"/>
              <a:t>05/10/17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16728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E8AF7-C4A9-4B8A-9BE9-00F45445F14F}" type="datetime1">
              <a:rPr lang="en-IE" smtClean="0"/>
              <a:t>05/10/17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83169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FDE71-75B9-404C-8353-C7291D8C12F3}" type="datetime1">
              <a:rPr lang="en-IE" smtClean="0"/>
              <a:t>05/10/17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6813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D512B-4077-4671-BEBB-6AF1F5073D62}" type="datetime1">
              <a:rPr lang="en-IE" smtClean="0"/>
              <a:t>05/10/17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972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DDE0F-2045-48E1-AB55-DA59DE0A5A90}" type="datetime1">
              <a:rPr lang="en-IE" smtClean="0"/>
              <a:t>05/10/17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45137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FC921-81FB-478D-8CB2-54870CC7F42C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  <p:pic>
        <p:nvPicPr>
          <p:cNvPr id="7" name="Picture 6" descr="instituteSML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12" y="5990433"/>
            <a:ext cx="689288" cy="73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4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FC921-81FB-478D-8CB2-54870CC7F42C}" type="datetime1">
              <a:rPr lang="en-IE" smtClean="0"/>
              <a:t>05/10/17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E" smtClean="0"/>
              <a:t>Situation 2 Briefing - Lite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7F88F-3109-4AD8-9B83-BE5264CECC6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2400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3.png"/><Relationship Id="rId3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4" Type="http://schemas.openxmlformats.org/officeDocument/2006/relationships/image" Target="../media/image4.jpg"/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MAP Logo l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67" y="3141598"/>
            <a:ext cx="5791200" cy="7977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32667" y="3939326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Arial Black"/>
                <a:cs typeface="Arial Black"/>
              </a:rPr>
              <a:t>The Business Model Actualisation Platform</a:t>
            </a:r>
            <a:r>
              <a:rPr lang="en-GB" dirty="0">
                <a:solidFill>
                  <a:srgbClr val="7F7F7F"/>
                </a:solidFill>
                <a:latin typeface="Arial Black"/>
                <a:cs typeface="Arial Black"/>
              </a:rPr>
              <a:t> </a:t>
            </a:r>
            <a:endParaRPr lang="en-IE" dirty="0"/>
          </a:p>
        </p:txBody>
      </p:sp>
      <p:sp>
        <p:nvSpPr>
          <p:cNvPr id="3" name="TextBox 2"/>
          <p:cNvSpPr txBox="1"/>
          <p:nvPr/>
        </p:nvSpPr>
        <p:spPr>
          <a:xfrm>
            <a:off x="4130628" y="4700588"/>
            <a:ext cx="3930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/>
              <a:t>Challenge 2 </a:t>
            </a:r>
            <a:endParaRPr lang="en-IE" dirty="0" smtClean="0"/>
          </a:p>
          <a:p>
            <a:pPr algn="ctr"/>
            <a:r>
              <a:rPr lang="en-IE" dirty="0" smtClean="0"/>
              <a:t>Presentation </a:t>
            </a:r>
            <a:r>
              <a:rPr lang="en-IE" dirty="0" smtClean="0"/>
              <a:t>Templates</a:t>
            </a:r>
            <a:endParaRPr lang="en-IE" dirty="0"/>
          </a:p>
        </p:txBody>
      </p:sp>
      <p:sp>
        <p:nvSpPr>
          <p:cNvPr id="6" name="TextBox 5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61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1095"/>
    </mc:Choice>
    <mc:Fallback xmlns="">
      <p:transition advTm="1109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1275156"/>
              </p:ext>
            </p:extLst>
          </p:nvPr>
        </p:nvGraphicFramePr>
        <p:xfrm>
          <a:off x="2404980" y="1528243"/>
          <a:ext cx="8048709" cy="16004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9052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r>
                        <a:rPr lang="en-IE" dirty="0" smtClean="0"/>
                        <a:t>Customer Type: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Value </a:t>
                      </a:r>
                      <a:r>
                        <a:rPr lang="en-IE" dirty="0" smtClean="0"/>
                        <a:t>Proposition: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Decision to buy </a:t>
                      </a:r>
                      <a:r>
                        <a:rPr lang="en-IE" dirty="0" smtClean="0"/>
                        <a:t>process: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Willing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to spend: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704808" y="3267564"/>
            <a:ext cx="598488" cy="1569660"/>
          </a:xfrm>
          <a:prstGeom prst="rect">
            <a:avLst/>
          </a:prstGeom>
          <a:solidFill>
            <a:srgbClr val="073C5C"/>
          </a:solidFill>
        </p:spPr>
        <p:txBody>
          <a:bodyPr wrap="square" rtlCol="0" anchor="t">
            <a:spAutoFit/>
          </a:bodyPr>
          <a:lstStyle>
            <a:defPPr>
              <a:defRPr lang="en-US"/>
            </a:defPPr>
            <a:lvl1pPr algn="ctr">
              <a:defRPr sz="72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IE" sz="9600" dirty="0"/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04808" y="5013078"/>
            <a:ext cx="598488" cy="1569660"/>
          </a:xfrm>
          <a:prstGeom prst="rect">
            <a:avLst/>
          </a:prstGeom>
          <a:solidFill>
            <a:srgbClr val="073C5C"/>
          </a:solidFill>
        </p:spPr>
        <p:txBody>
          <a:bodyPr wrap="square" rtlCol="0" anchor="t">
            <a:spAutoFit/>
          </a:bodyPr>
          <a:lstStyle>
            <a:defPPr>
              <a:defRPr lang="en-US"/>
            </a:defPPr>
            <a:lvl1pPr algn="ctr">
              <a:defRPr sz="72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IE" sz="9600" dirty="0"/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93779" y="1528245"/>
            <a:ext cx="598488" cy="1569660"/>
          </a:xfrm>
          <a:prstGeom prst="rect">
            <a:avLst/>
          </a:prstGeom>
          <a:solidFill>
            <a:srgbClr val="073C5C"/>
          </a:solidFill>
        </p:spPr>
        <p:txBody>
          <a:bodyPr wrap="square" rtlCol="0" anchor="t">
            <a:spAutoFit/>
          </a:bodyPr>
          <a:lstStyle/>
          <a:p>
            <a:pPr algn="ctr"/>
            <a:r>
              <a:rPr lang="en-IE" sz="9600" dirty="0">
                <a:solidFill>
                  <a:schemeClr val="bg1"/>
                </a:solidFill>
                <a:latin typeface="Century Gothic" panose="020B0502020202020204" pitchFamily="34" charset="0"/>
              </a:rPr>
              <a:t>1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77744"/>
              </p:ext>
            </p:extLst>
          </p:nvPr>
        </p:nvGraphicFramePr>
        <p:xfrm>
          <a:off x="2404980" y="3246615"/>
          <a:ext cx="8048709" cy="16004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9052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r>
                        <a:rPr lang="en-IE" dirty="0" smtClean="0"/>
                        <a:t>Customer Type: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Value </a:t>
                      </a:r>
                      <a:r>
                        <a:rPr lang="en-IE" dirty="0" smtClean="0"/>
                        <a:t>Proposition: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Decision to buy </a:t>
                      </a:r>
                      <a:r>
                        <a:rPr lang="en-IE" dirty="0" smtClean="0"/>
                        <a:t>process: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Willing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to spend: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335015"/>
              </p:ext>
            </p:extLst>
          </p:nvPr>
        </p:nvGraphicFramePr>
        <p:xfrm>
          <a:off x="2400278" y="4981371"/>
          <a:ext cx="8048709" cy="160044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90520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43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r>
                        <a:rPr lang="en-IE" dirty="0" smtClean="0"/>
                        <a:t>Customer Type: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Value </a:t>
                      </a:r>
                      <a:r>
                        <a:rPr lang="en-IE" dirty="0" smtClean="0"/>
                        <a:t>Proposition: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/>
                        <a:t>Decision to buy </a:t>
                      </a:r>
                      <a:r>
                        <a:rPr lang="en-IE" dirty="0" smtClean="0"/>
                        <a:t>process: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r>
                        <a:rPr lang="en-IE" dirty="0" smtClean="0">
                          <a:latin typeface="Century Gothic" panose="020B0502020202020204" pitchFamily="34" charset="0"/>
                        </a:rPr>
                        <a:t>Willing</a:t>
                      </a:r>
                      <a:r>
                        <a:rPr lang="en-IE" baseline="0" dirty="0" smtClean="0">
                          <a:latin typeface="Century Gothic" panose="020B0502020202020204" pitchFamily="34" charset="0"/>
                        </a:rPr>
                        <a:t> to spend:</a:t>
                      </a:r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1497556" y="336920"/>
            <a:ext cx="4547352" cy="1140229"/>
            <a:chOff x="1497556" y="336920"/>
            <a:chExt cx="4547352" cy="1140229"/>
          </a:xfrm>
        </p:grpSpPr>
        <p:sp>
          <p:nvSpPr>
            <p:cNvPr id="17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Customer Profiles </a:t>
              </a:r>
            </a:p>
            <a:p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361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2672"/>
    </mc:Choice>
    <mc:Fallback xmlns="">
      <p:transition advTm="12672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1631024" y="1505074"/>
            <a:ext cx="8896058" cy="4438526"/>
            <a:chOff x="120974" y="1741204"/>
            <a:chExt cx="8896058" cy="4718104"/>
          </a:xfrm>
        </p:grpSpPr>
        <p:sp>
          <p:nvSpPr>
            <p:cNvPr id="5" name="Right Arrow 4"/>
            <p:cNvSpPr/>
            <p:nvPr/>
          </p:nvSpPr>
          <p:spPr>
            <a:xfrm>
              <a:off x="2026229" y="4169613"/>
              <a:ext cx="2556580" cy="481697"/>
            </a:xfrm>
            <a:prstGeom prst="rightArrow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 dirty="0"/>
            </a:p>
          </p:txBody>
        </p:sp>
        <p:sp>
          <p:nvSpPr>
            <p:cNvPr id="14" name="Right Arrow 13"/>
            <p:cNvSpPr/>
            <p:nvPr/>
          </p:nvSpPr>
          <p:spPr>
            <a:xfrm rot="10800000">
              <a:off x="4637214" y="4181642"/>
              <a:ext cx="2465853" cy="481702"/>
            </a:xfrm>
            <a:prstGeom prst="rightArrow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E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38663" y="1749152"/>
              <a:ext cx="1613647" cy="5561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algn="ctr">
                <a:defRPr sz="2800" b="1">
                  <a:latin typeface="Century Gothic" panose="020B0502020202020204" pitchFamily="34" charset="0"/>
                </a:defRPr>
              </a:lvl1pPr>
            </a:lstStyle>
            <a:p>
              <a:r>
                <a:rPr lang="en-IE" dirty="0"/>
                <a:t>YOU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910632" y="1741204"/>
              <a:ext cx="2505889" cy="5561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b="1">
                  <a:latin typeface="Century Gothic" panose="020B0502020202020204" pitchFamily="34" charset="0"/>
                </a:defRPr>
              </a:lvl1pPr>
            </a:lstStyle>
            <a:p>
              <a:pPr algn="ctr"/>
              <a:r>
                <a:rPr lang="en-IE" sz="2800" dirty="0"/>
                <a:t>CUSTOMER</a:t>
              </a:r>
            </a:p>
          </p:txBody>
        </p:sp>
        <p:sp>
          <p:nvSpPr>
            <p:cNvPr id="2" name="Rectangle 1"/>
            <p:cNvSpPr/>
            <p:nvPr/>
          </p:nvSpPr>
          <p:spPr>
            <a:xfrm>
              <a:off x="120974" y="2364494"/>
              <a:ext cx="1853455" cy="4091724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Products and Services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11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032425" y="2364494"/>
              <a:ext cx="1853455" cy="1848960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Gain Creators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IE" sz="1100" dirty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032425" y="4608908"/>
              <a:ext cx="1853455" cy="1850400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Pain Relievers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1100" b="1" dirty="0"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256887" y="2364494"/>
              <a:ext cx="1853455" cy="1850400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Gains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IE" sz="11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252126" y="4608908"/>
              <a:ext cx="1853455" cy="1850400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Pains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IE" sz="1100" dirty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163577" y="2364494"/>
              <a:ext cx="1853455" cy="4091724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b="1" dirty="0">
                  <a:latin typeface="Century Gothic" panose="020B0502020202020204" pitchFamily="34" charset="0"/>
                </a:rPr>
                <a:t>Customer Jobs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IE" sz="1100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23" name="Title 1"/>
          <p:cNvSpPr txBox="1">
            <a:spLocks/>
          </p:cNvSpPr>
          <p:nvPr/>
        </p:nvSpPr>
        <p:spPr>
          <a:xfrm>
            <a:off x="6687856" y="352098"/>
            <a:ext cx="3764244" cy="821243"/>
          </a:xfrm>
          <a:prstGeom prst="rect">
            <a:avLst/>
          </a:prstGeom>
          <a:noFill/>
          <a:ln w="28575">
            <a:solidFill>
              <a:srgbClr val="7F7F7F"/>
            </a:solidFill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Team/Company: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			   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Date:   </a:t>
            </a:r>
            <a:endParaRPr lang="en-GB" sz="1600" b="1" i="1" dirty="0">
              <a:solidFill>
                <a:srgbClr val="7F7F7F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497556" y="336920"/>
            <a:ext cx="4547352" cy="1140229"/>
            <a:chOff x="1497556" y="336920"/>
            <a:chExt cx="4547352" cy="1140229"/>
          </a:xfrm>
        </p:grpSpPr>
        <p:sp>
          <p:nvSpPr>
            <p:cNvPr id="26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Value Proposition Canvas </a:t>
              </a:r>
            </a:p>
            <a:p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pic>
        <p:nvPicPr>
          <p:cNvPr id="28" name="Picture 27" descr="strategyzer2.png"/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backgroundMark x1="37984" y1="76923" x2="37984" y2="76923"/>
                        <a14:backgroundMark x1="35659" y1="10256" x2="35659" y2="10256"/>
                        <a14:backgroundMark x1="85271" y1="7692" x2="85271" y2="7692"/>
                        <a14:backgroundMark x1="90698" y1="61538" x2="90698" y2="61538"/>
                        <a14:backgroundMark x1="42636" y1="84615" x2="42636" y2="84615"/>
                        <a14:backgroundMark x1="30233" y1="74359" x2="30233" y2="74359"/>
                        <a14:backgroundMark x1="12403" y1="10256" x2="12403" y2="10256"/>
                        <a14:backgroundMark x1="18605" y1="12821" x2="18605" y2="12821"/>
                        <a14:backgroundMark x1="64341" y1="15385" x2="64341" y2="15385"/>
                        <a14:backgroundMark x1="46512" y1="71795" x2="46512" y2="71795"/>
                        <a14:backgroundMark x1="57364" y1="10256" x2="57364" y2="10256"/>
                        <a14:backgroundMark x1="94574" y1="12821" x2="94574" y2="128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410" y="6232410"/>
            <a:ext cx="724118" cy="21892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594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770233" y="1439338"/>
            <a:ext cx="8681867" cy="4872620"/>
            <a:chOff x="740276" y="1365855"/>
            <a:chExt cx="7964961" cy="5369201"/>
          </a:xfrm>
        </p:grpSpPr>
        <p:sp>
          <p:nvSpPr>
            <p:cNvPr id="15" name="Rectangle 14"/>
            <p:cNvSpPr/>
            <p:nvPr/>
          </p:nvSpPr>
          <p:spPr>
            <a:xfrm>
              <a:off x="740276" y="1894597"/>
              <a:ext cx="453711" cy="2363830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/>
            <a:lstStyle/>
            <a:p>
              <a:pPr algn="ctr"/>
              <a:r>
                <a:rPr lang="en-IE" sz="2000" b="1" dirty="0">
                  <a:latin typeface="Century Gothic" panose="020B0502020202020204" pitchFamily="34" charset="0"/>
                </a:rPr>
                <a:t>INTERNAL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428485" y="1894597"/>
              <a:ext cx="3520504" cy="2363830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sz="2000" b="1" dirty="0">
                  <a:latin typeface="Century Gothic" panose="020B0502020202020204" pitchFamily="34" charset="0"/>
                </a:rPr>
                <a:t>Strengths</a:t>
              </a:r>
            </a:p>
            <a:p>
              <a:r>
                <a:rPr lang="en-IE" sz="2000" b="1" dirty="0">
                  <a:latin typeface="Century Gothic" panose="020B0502020202020204" pitchFamily="34" charset="0"/>
                </a:rPr>
                <a:t>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28485" y="4371226"/>
              <a:ext cx="3520504" cy="2363830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sz="2000" b="1" dirty="0">
                  <a:latin typeface="Century Gothic" panose="020B0502020202020204" pitchFamily="34" charset="0"/>
                </a:rPr>
                <a:t>Opportunities</a:t>
              </a:r>
            </a:p>
            <a:p>
              <a:pPr marL="174625" indent="-174625">
                <a:buFont typeface="Arial" panose="020B0604020202020204" pitchFamily="34" charset="0"/>
                <a:buChar char="•"/>
              </a:pPr>
              <a:r>
                <a:rPr lang="en-IE" sz="1400" dirty="0">
                  <a:latin typeface="Century Gothic" panose="020B0502020202020204" pitchFamily="34" charset="0"/>
                </a:rPr>
                <a:t> </a:t>
              </a:r>
            </a:p>
            <a:p>
              <a:pPr lvl="0"/>
              <a:endParaRPr lang="en-IE" dirty="0">
                <a:solidFill>
                  <a:prstClr val="white"/>
                </a:solidFill>
                <a:latin typeface="Century Gothic" panose="020B0502020202020204" pitchFamily="34" charset="0"/>
              </a:endParaRPr>
            </a:p>
            <a:p>
              <a:endParaRPr lang="en-IE" b="1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183487" y="1894597"/>
              <a:ext cx="3520504" cy="2363830"/>
            </a:xfrm>
            <a:prstGeom prst="rect">
              <a:avLst/>
            </a:prstGeom>
            <a:solidFill>
              <a:srgbClr val="BABABA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sz="2000" b="1" dirty="0">
                  <a:latin typeface="Century Gothic" panose="020B0502020202020204" pitchFamily="34" charset="0"/>
                </a:rPr>
                <a:t>Weaknesses</a:t>
              </a:r>
              <a:endParaRPr lang="en-IE" b="1" dirty="0">
                <a:latin typeface="Century Gothic" panose="020B0502020202020204" pitchFamily="34" charset="0"/>
              </a:endParaRPr>
            </a:p>
            <a:p>
              <a:r>
                <a:rPr lang="en-IE" b="1" dirty="0">
                  <a:latin typeface="Century Gothic" panose="020B0502020202020204" pitchFamily="34" charset="0"/>
                </a:rPr>
                <a:t>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184733" y="4371226"/>
              <a:ext cx="3520504" cy="2363830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IE" sz="2000" b="1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Threats</a:t>
              </a:r>
            </a:p>
            <a:p>
              <a:endParaRPr lang="en-IE" dirty="0">
                <a:latin typeface="Century Gothic" panose="020B0502020202020204" pitchFamily="3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40276" y="4371226"/>
              <a:ext cx="453711" cy="2363830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/>
            <a:lstStyle/>
            <a:p>
              <a:pPr algn="ctr"/>
              <a:r>
                <a:rPr lang="en-IE" sz="2000" b="1" dirty="0">
                  <a:latin typeface="Century Gothic" panose="020B0502020202020204" pitchFamily="34" charset="0"/>
                </a:rPr>
                <a:t>EXTERNAL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428485" y="1365855"/>
              <a:ext cx="3520504" cy="415943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t"/>
            <a:lstStyle/>
            <a:p>
              <a:pPr algn="ctr"/>
              <a:r>
                <a:rPr lang="en-IE" sz="2000" b="1" dirty="0">
                  <a:latin typeface="Century Gothic" panose="020B0502020202020204" pitchFamily="34" charset="0"/>
                </a:rPr>
                <a:t>HELPFUL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183487" y="1368779"/>
              <a:ext cx="3520504" cy="415943"/>
            </a:xfrm>
            <a:prstGeom prst="rect">
              <a:avLst/>
            </a:prstGeom>
            <a:solidFill>
              <a:srgbClr val="073C5C"/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t"/>
            <a:lstStyle/>
            <a:p>
              <a:pPr algn="ctr"/>
              <a:r>
                <a:rPr lang="en-IE" sz="2000" b="1" dirty="0">
                  <a:latin typeface="Century Gothic" panose="020B0502020202020204" pitchFamily="34" charset="0"/>
                </a:rPr>
                <a:t>HARMFUL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IE" sz="2000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480622" y="312854"/>
            <a:ext cx="4547352" cy="1140229"/>
            <a:chOff x="1497556" y="336920"/>
            <a:chExt cx="4547352" cy="1140229"/>
          </a:xfrm>
        </p:grpSpPr>
        <p:sp>
          <p:nvSpPr>
            <p:cNvPr id="28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SWOT Analysis </a:t>
              </a:r>
            </a:p>
            <a:p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32" name="Title 1"/>
          <p:cNvSpPr txBox="1">
            <a:spLocks/>
          </p:cNvSpPr>
          <p:nvPr/>
        </p:nvSpPr>
        <p:spPr>
          <a:xfrm>
            <a:off x="6738655" y="334457"/>
            <a:ext cx="3764244" cy="821243"/>
          </a:xfrm>
          <a:prstGeom prst="rect">
            <a:avLst/>
          </a:prstGeom>
          <a:noFill/>
          <a:ln w="28575">
            <a:solidFill>
              <a:srgbClr val="7F7F7F"/>
            </a:solidFill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Team/Company:</a:t>
            </a:r>
            <a:b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			   </a:t>
            </a:r>
            <a:b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smtClean="0">
                <a:solidFill>
                  <a:srgbClr val="7F7F7F"/>
                </a:solidFill>
                <a:latin typeface="Century Gothic" panose="020B0502020202020204" pitchFamily="34" charset="0"/>
              </a:rPr>
              <a:t>Date:   </a:t>
            </a:r>
            <a:endParaRPr lang="en-GB" sz="1600" b="1" i="1" dirty="0">
              <a:solidFill>
                <a:srgbClr val="7F7F7F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474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9621"/>
    </mc:Choice>
    <mc:Fallback xmlns="">
      <p:transition advTm="2962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305383" y="5432611"/>
            <a:ext cx="8035405" cy="8788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350"/>
          </a:p>
        </p:txBody>
      </p:sp>
      <p:sp>
        <p:nvSpPr>
          <p:cNvPr id="11" name="Rectangle 10"/>
          <p:cNvSpPr/>
          <p:nvPr/>
        </p:nvSpPr>
        <p:spPr>
          <a:xfrm>
            <a:off x="2305383" y="4406663"/>
            <a:ext cx="8035405" cy="9318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350"/>
          </a:p>
        </p:txBody>
      </p:sp>
      <p:sp>
        <p:nvSpPr>
          <p:cNvPr id="10" name="Rectangle 9"/>
          <p:cNvSpPr/>
          <p:nvPr/>
        </p:nvSpPr>
        <p:spPr>
          <a:xfrm>
            <a:off x="2305383" y="3446926"/>
            <a:ext cx="8035405" cy="8656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350"/>
          </a:p>
        </p:txBody>
      </p:sp>
      <p:sp>
        <p:nvSpPr>
          <p:cNvPr id="9" name="Rectangle 8"/>
          <p:cNvSpPr/>
          <p:nvPr/>
        </p:nvSpPr>
        <p:spPr>
          <a:xfrm>
            <a:off x="2305383" y="2417566"/>
            <a:ext cx="8035405" cy="9173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sz="135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293284"/>
              </p:ext>
            </p:extLst>
          </p:nvPr>
        </p:nvGraphicFramePr>
        <p:xfrm>
          <a:off x="2423388" y="1843565"/>
          <a:ext cx="7917400" cy="44678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630"/>
                <a:gridCol w="495630"/>
                <a:gridCol w="495630"/>
                <a:gridCol w="495630"/>
                <a:gridCol w="495630"/>
                <a:gridCol w="495630"/>
                <a:gridCol w="495630"/>
                <a:gridCol w="495630"/>
                <a:gridCol w="495630"/>
                <a:gridCol w="495630"/>
                <a:gridCol w="495630"/>
                <a:gridCol w="495630"/>
                <a:gridCol w="495630"/>
                <a:gridCol w="495630"/>
                <a:gridCol w="495630"/>
                <a:gridCol w="482950"/>
              </a:tblGrid>
              <a:tr h="309203"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2017</a:t>
                      </a:r>
                    </a:p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Sep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Oct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Nov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Dec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2018</a:t>
                      </a:r>
                      <a:endParaRPr lang="en-GB" sz="700" b="1" dirty="0" smtClean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Jan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Feb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Mar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Apr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May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Jun</a:t>
                      </a: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Jul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Aug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Sep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Oct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Nov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itchFamily="34" charset="0"/>
                          <a:cs typeface="Arial" pitchFamily="34" charset="0"/>
                        </a:rPr>
                        <a:t>Dec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5650"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4003000"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Arial" pitchFamily="34" charset="0"/>
                        <a:ea typeface="Verdana" pitchFamily="34" charset="0"/>
                        <a:cs typeface="Arial" pitchFamily="34" charset="0"/>
                      </a:endParaRPr>
                    </a:p>
                  </a:txBody>
                  <a:tcPr marL="2700" marR="2700" marT="2700" marB="270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Rectangle 61"/>
          <p:cNvSpPr>
            <a:spLocks noChangeArrowheads="1"/>
          </p:cNvSpPr>
          <p:nvPr/>
        </p:nvSpPr>
        <p:spPr bwMode="auto">
          <a:xfrm rot="16200000">
            <a:off x="1497966" y="2602690"/>
            <a:ext cx="917304" cy="54705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/>
            <a:r>
              <a:rPr lang="en-GB" sz="750" b="1" dirty="0">
                <a:solidFill>
                  <a:schemeClr val="bg1"/>
                </a:solidFill>
              </a:rPr>
              <a:t>STRENGTHS</a:t>
            </a:r>
          </a:p>
        </p:txBody>
      </p:sp>
      <p:sp>
        <p:nvSpPr>
          <p:cNvPr id="6" name="Rectangle 61"/>
          <p:cNvSpPr>
            <a:spLocks noChangeArrowheads="1"/>
          </p:cNvSpPr>
          <p:nvPr/>
        </p:nvSpPr>
        <p:spPr bwMode="auto">
          <a:xfrm rot="16200000">
            <a:off x="1512354" y="3598712"/>
            <a:ext cx="888530" cy="547055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/>
            <a:r>
              <a:rPr lang="en-GB" sz="750" b="1" dirty="0">
                <a:solidFill>
                  <a:schemeClr val="bg1"/>
                </a:solidFill>
              </a:rPr>
              <a:t>WEAKNESSES</a:t>
            </a:r>
          </a:p>
        </p:txBody>
      </p:sp>
      <p:sp>
        <p:nvSpPr>
          <p:cNvPr id="7" name="Rectangle 61"/>
          <p:cNvSpPr>
            <a:spLocks noChangeArrowheads="1"/>
          </p:cNvSpPr>
          <p:nvPr/>
        </p:nvSpPr>
        <p:spPr bwMode="auto">
          <a:xfrm rot="16200000">
            <a:off x="1490711" y="4599045"/>
            <a:ext cx="931818" cy="547055"/>
          </a:xfrm>
          <a:prstGeom prst="rect">
            <a:avLst/>
          </a:prstGeom>
          <a:solidFill>
            <a:schemeClr val="bg2">
              <a:lumMod val="25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/>
            <a:r>
              <a:rPr lang="en-GB" sz="750" b="1" dirty="0">
                <a:solidFill>
                  <a:schemeClr val="bg1"/>
                </a:solidFill>
              </a:rPr>
              <a:t>OPPORTUNITIES</a:t>
            </a:r>
          </a:p>
        </p:txBody>
      </p:sp>
      <p:sp>
        <p:nvSpPr>
          <p:cNvPr id="8" name="Rectangle 61"/>
          <p:cNvSpPr>
            <a:spLocks noChangeArrowheads="1"/>
          </p:cNvSpPr>
          <p:nvPr/>
        </p:nvSpPr>
        <p:spPr bwMode="auto">
          <a:xfrm rot="16200000">
            <a:off x="1491324" y="5609560"/>
            <a:ext cx="900953" cy="547055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/>
            <a:r>
              <a:rPr lang="en-GB" sz="750" b="1" dirty="0">
                <a:solidFill>
                  <a:schemeClr val="bg1"/>
                </a:solidFill>
              </a:rPr>
              <a:t>THREATS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651011" y="1244419"/>
            <a:ext cx="3561079" cy="3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200" b="1" i="1" dirty="0">
                <a:latin typeface="Arial" panose="020B0604020202020204" pitchFamily="34" charset="0"/>
              </a:rPr>
              <a:t>Company:	  	    Date: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303904" y="2405145"/>
            <a:ext cx="156302" cy="392842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grpSp>
        <p:nvGrpSpPr>
          <p:cNvPr id="17" name="Group 16"/>
          <p:cNvGrpSpPr/>
          <p:nvPr/>
        </p:nvGrpSpPr>
        <p:grpSpPr>
          <a:xfrm>
            <a:off x="1480622" y="312854"/>
            <a:ext cx="4547352" cy="1140229"/>
            <a:chOff x="1497556" y="336920"/>
            <a:chExt cx="4547352" cy="1140229"/>
          </a:xfrm>
        </p:grpSpPr>
        <p:sp>
          <p:nvSpPr>
            <p:cNvPr id="18" name="Flowchart: Extract 6"/>
            <p:cNvSpPr/>
            <p:nvPr/>
          </p:nvSpPr>
          <p:spPr>
            <a:xfrm rot="5400000">
              <a:off x="1925397" y="356918"/>
              <a:ext cx="692390" cy="1548072"/>
            </a:xfrm>
            <a:prstGeom prst="flowChartExtract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IE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524727" y="336920"/>
              <a:ext cx="4520181" cy="814545"/>
            </a:xfrm>
            <a:prstGeom prst="rect">
              <a:avLst/>
            </a:prstGeom>
            <a:solidFill>
              <a:srgbClr val="D00A2D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IE" sz="2000" b="1" dirty="0" smtClean="0">
                  <a:latin typeface="Arial" panose="020B0604020202020204" pitchFamily="34" charset="0"/>
                </a:rPr>
                <a:t>SWOT </a:t>
              </a:r>
            </a:p>
            <a:p>
              <a:r>
                <a:rPr lang="en-IE" sz="2000" b="1" dirty="0" smtClean="0">
                  <a:latin typeface="Arial" panose="020B0604020202020204" pitchFamily="34" charset="0"/>
                </a:rPr>
                <a:t>Road Map</a:t>
              </a:r>
              <a:endParaRPr lang="en-IE" sz="20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214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2631"/>
    </mc:Choice>
    <mc:Fallback xmlns="">
      <p:transition advTm="2263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lowchart: Extract 6"/>
          <p:cNvSpPr/>
          <p:nvPr/>
        </p:nvSpPr>
        <p:spPr>
          <a:xfrm rot="5400000">
            <a:off x="1925397" y="356918"/>
            <a:ext cx="692390" cy="1548072"/>
          </a:xfrm>
          <a:prstGeom prst="flowChartExtra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E" kern="0">
              <a:solidFill>
                <a:sysClr val="windowText" lastClr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53436" y="1772584"/>
            <a:ext cx="1636234" cy="2788546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Key Partners</a:t>
            </a:r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3694719" y="1768776"/>
            <a:ext cx="1634304" cy="1394273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dirty="0"/>
              <a:t> </a:t>
            </a:r>
            <a:r>
              <a:rPr lang="en-IE" sz="1400" b="1" i="1" dirty="0"/>
              <a:t>Key Activities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5334324" y="1764117"/>
            <a:ext cx="1676496" cy="2788546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Value Proposition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7001268" y="1764116"/>
            <a:ext cx="1634304" cy="1403594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Customer Relationships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b="1" dirty="0"/>
          </a:p>
          <a:p>
            <a:endParaRPr lang="en-IE" sz="1000" b="1" dirty="0"/>
          </a:p>
          <a:p>
            <a:endParaRPr lang="en-IE" sz="1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644520" y="1764116"/>
            <a:ext cx="1636234" cy="2788546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Value Proposition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3693042" y="3158389"/>
            <a:ext cx="1636234" cy="1394273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Key Resources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b="1" i="1" dirty="0"/>
          </a:p>
          <a:p>
            <a:endParaRPr lang="en-IE" sz="1000" b="1" i="1" dirty="0"/>
          </a:p>
          <a:p>
            <a:endParaRPr lang="en-IE" sz="1000" b="1" i="1" dirty="0"/>
          </a:p>
          <a:p>
            <a:endParaRPr lang="en-IE" sz="1000" b="1" i="1" dirty="0"/>
          </a:p>
          <a:p>
            <a:endParaRPr lang="en-IE" sz="1000" b="1" i="1" dirty="0"/>
          </a:p>
          <a:p>
            <a:endParaRPr lang="en-IE" sz="1000" b="1" i="1" dirty="0"/>
          </a:p>
          <a:p>
            <a:endParaRPr lang="en-IE" sz="1000" b="1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7001369" y="3177030"/>
            <a:ext cx="1643151" cy="1363289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Channels</a:t>
            </a:r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2045963" y="4548001"/>
            <a:ext cx="4103920" cy="1394273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 Cost Structure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  <a:p>
            <a:endParaRPr lang="en-IE" sz="1000" dirty="0"/>
          </a:p>
        </p:txBody>
      </p:sp>
      <p:sp>
        <p:nvSpPr>
          <p:cNvPr id="14" name="TextBox 13"/>
          <p:cNvSpPr txBox="1"/>
          <p:nvPr/>
        </p:nvSpPr>
        <p:spPr>
          <a:xfrm>
            <a:off x="6149883" y="4551440"/>
            <a:ext cx="4140237" cy="1394273"/>
          </a:xfrm>
          <a:prstGeom prst="rect">
            <a:avLst/>
          </a:prstGeom>
          <a:noFill/>
          <a:ln w="9525" cmpd="sng">
            <a:solidFill>
              <a:schemeClr val="bg1">
                <a:lumMod val="50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en-IE" sz="1400" b="1" i="1" dirty="0"/>
              <a:t> Revenue Streams</a:t>
            </a:r>
          </a:p>
          <a:p>
            <a:endParaRPr lang="en-IE" sz="10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IE" sz="1000" dirty="0"/>
          </a:p>
          <a:p>
            <a:endParaRPr lang="en-IE" sz="1000" dirty="0"/>
          </a:p>
        </p:txBody>
      </p:sp>
      <p:pic>
        <p:nvPicPr>
          <p:cNvPr id="17" name="Picture 16" descr="strategyzer2.png"/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backgroundMark x1="37984" y1="76923" x2="37984" y2="76923"/>
                        <a14:backgroundMark x1="35659" y1="10256" x2="35659" y2="10256"/>
                        <a14:backgroundMark x1="85271" y1="7692" x2="85271" y2="7692"/>
                        <a14:backgroundMark x1="90698" y1="61538" x2="90698" y2="61538"/>
                        <a14:backgroundMark x1="42636" y1="84615" x2="42636" y2="84615"/>
                        <a14:backgroundMark x1="30233" y1="74359" x2="30233" y2="74359"/>
                        <a14:backgroundMark x1="12403" y1="10256" x2="12403" y2="10256"/>
                        <a14:backgroundMark x1="18605" y1="12821" x2="18605" y2="12821"/>
                        <a14:backgroundMark x1="64341" y1="15385" x2="64341" y2="15385"/>
                        <a14:backgroundMark x1="46512" y1="71795" x2="46512" y2="71795"/>
                        <a14:backgroundMark x1="57364" y1="10256" x2="57364" y2="10256"/>
                        <a14:backgroundMark x1="94574" y1="12821" x2="94574" y2="1282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8700" y="6070450"/>
            <a:ext cx="724118" cy="21892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524727" y="336920"/>
            <a:ext cx="4520181" cy="814545"/>
          </a:xfrm>
          <a:prstGeom prst="rect">
            <a:avLst/>
          </a:prstGeom>
          <a:solidFill>
            <a:srgbClr val="D00A2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E" sz="2000" b="1" dirty="0" smtClean="0">
                <a:latin typeface="Arial" panose="020B0604020202020204" pitchFamily="34" charset="0"/>
              </a:rPr>
              <a:t>Business </a:t>
            </a:r>
            <a:r>
              <a:rPr lang="en-IE" sz="2000" b="1" dirty="0">
                <a:latin typeface="Arial" panose="020B0604020202020204" pitchFamily="34" charset="0"/>
              </a:rPr>
              <a:t>Model </a:t>
            </a:r>
            <a:r>
              <a:rPr lang="en-IE" sz="2000" b="1" dirty="0" smtClean="0">
                <a:latin typeface="Arial" panose="020B0604020202020204" pitchFamily="34" charset="0"/>
              </a:rPr>
              <a:t>Canvas </a:t>
            </a:r>
          </a:p>
          <a:p>
            <a:r>
              <a:rPr lang="en-IE" sz="2000" b="1" dirty="0" smtClean="0">
                <a:latin typeface="Arial" panose="020B0604020202020204" pitchFamily="34" charset="0"/>
              </a:rPr>
              <a:t>Challenge 2</a:t>
            </a:r>
            <a:endParaRPr lang="en-IE" sz="2000" b="1" dirty="0">
              <a:latin typeface="Arial" panose="020B0604020202020204" pitchFamily="34" charset="0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6687856" y="352098"/>
            <a:ext cx="3764244" cy="821243"/>
          </a:xfrm>
          <a:prstGeom prst="rect">
            <a:avLst/>
          </a:prstGeom>
          <a:noFill/>
          <a:ln w="28575">
            <a:solidFill>
              <a:srgbClr val="7F7F7F"/>
            </a:solidFill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Team/Company: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			   </a:t>
            </a:r>
            <a:b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</a:br>
            <a:r>
              <a:rPr lang="en-GB" sz="1600" b="1" i="1" dirty="0" smtClean="0">
                <a:solidFill>
                  <a:srgbClr val="7F7F7F"/>
                </a:solidFill>
                <a:latin typeface="Century Gothic" panose="020B0502020202020204" pitchFamily="34" charset="0"/>
              </a:rPr>
              <a:t>Date:   </a:t>
            </a:r>
            <a:endParaRPr lang="en-GB" sz="1600" b="1" i="1" dirty="0">
              <a:solidFill>
                <a:srgbClr val="7F7F7F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2" name="Picture 21" descr="instituteSML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304" y="5998908"/>
            <a:ext cx="673554" cy="67176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39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MAP Logo l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2667" y="3141598"/>
            <a:ext cx="5791200" cy="7977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132667" y="3939326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F7F7F"/>
                </a:solidFill>
                <a:latin typeface="Arial Black"/>
                <a:cs typeface="Arial Black"/>
              </a:rPr>
              <a:t>The Business Model Actualisation Platform</a:t>
            </a:r>
            <a:r>
              <a:rPr lang="en-GB" dirty="0">
                <a:solidFill>
                  <a:srgbClr val="7F7F7F"/>
                </a:solidFill>
                <a:latin typeface="Arial Black"/>
                <a:cs typeface="Arial Black"/>
              </a:rPr>
              <a:t> </a:t>
            </a:r>
            <a:endParaRPr lang="en-IE" dirty="0"/>
          </a:p>
        </p:txBody>
      </p:sp>
      <p:sp>
        <p:nvSpPr>
          <p:cNvPr id="3" name="TextBox 2"/>
          <p:cNvSpPr txBox="1"/>
          <p:nvPr/>
        </p:nvSpPr>
        <p:spPr>
          <a:xfrm>
            <a:off x="4130628" y="4700588"/>
            <a:ext cx="3930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dirty="0"/>
              <a:t>Challenge 2 </a:t>
            </a:r>
            <a:endParaRPr lang="en-IE" dirty="0" smtClean="0"/>
          </a:p>
          <a:p>
            <a:pPr algn="ctr"/>
            <a:r>
              <a:rPr lang="en-IE" dirty="0" smtClean="0"/>
              <a:t>Presentation </a:t>
            </a:r>
            <a:r>
              <a:rPr lang="en-IE" dirty="0" smtClean="0"/>
              <a:t>Templates</a:t>
            </a:r>
            <a:endParaRPr lang="en-IE" dirty="0"/>
          </a:p>
        </p:txBody>
      </p:sp>
      <p:sp>
        <p:nvSpPr>
          <p:cNvPr id="6" name="TextBox 5"/>
          <p:cNvSpPr txBox="1"/>
          <p:nvPr/>
        </p:nvSpPr>
        <p:spPr>
          <a:xfrm>
            <a:off x="5138046" y="6667534"/>
            <a:ext cx="19159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50000"/>
                  </a:schemeClr>
                </a:solidFill>
              </a:rPr>
              <a:t>© Copyright MBA Global AML 2017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39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1095"/>
    </mc:Choice>
    <mc:Fallback xmlns="">
      <p:transition advTm="11095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13049</TotalTime>
  <Words>221</Words>
  <Application>Microsoft Macintosh PowerPoint</Application>
  <PresentationFormat>Custom</PresentationFormat>
  <Paragraphs>148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Custom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NVTDC CUSTOMER ANALYSIS</dc:title>
  <dc:creator>Liam Fennelly</dc:creator>
  <cp:lastModifiedBy>Greg Devlin</cp:lastModifiedBy>
  <cp:revision>123</cp:revision>
  <cp:lastPrinted>2016-11-14T14:26:14Z</cp:lastPrinted>
  <dcterms:created xsi:type="dcterms:W3CDTF">2016-07-12T12:01:39Z</dcterms:created>
  <dcterms:modified xsi:type="dcterms:W3CDTF">2017-10-05T20:22:18Z</dcterms:modified>
</cp:coreProperties>
</file>